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Corbel"/>
      <p:regular r:id="rId29"/>
      <p:bold r:id="rId30"/>
      <p:italic r:id="rId31"/>
      <p:boldItalic r:id="rId32"/>
    </p:embeddedFont>
    <p:embeddedFont>
      <p:font typeface="Lustria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juzmI4BjiHViM+HVmv5Ebk0QFs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rbel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rbel-italic.fntdata"/><Relationship Id="rId30" Type="http://schemas.openxmlformats.org/officeDocument/2006/relationships/font" Target="fonts/Corbel-bold.fntdata"/><Relationship Id="rId11" Type="http://schemas.openxmlformats.org/officeDocument/2006/relationships/slide" Target="slides/slide7.xml"/><Relationship Id="rId33" Type="http://schemas.openxmlformats.org/officeDocument/2006/relationships/font" Target="fonts/Lustria-regular.fntdata"/><Relationship Id="rId10" Type="http://schemas.openxmlformats.org/officeDocument/2006/relationships/slide" Target="slides/slide6.xml"/><Relationship Id="rId32" Type="http://schemas.openxmlformats.org/officeDocument/2006/relationships/font" Target="fonts/Corbel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00440dc7c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00440dc7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00440dc7c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00440dc7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00440dc7c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00440dc7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00440dc7c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00440dc7c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d1b1e6a99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d1b1e6a9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00440dc7c_1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00440dc7c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00440dc7c_1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300440dc7c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d1b1e6a99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d1b1e6a9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d1b1e6a99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d1b1e6a9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d1b1e6a99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d1b1e6a9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d1b1e6a99_1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d1b1e6a99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d1b1e6a99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d1b1e6a9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d1b1e6a99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d1b1e6a9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d1b1e6a99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d1b1e6a99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d1b1e6a99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d1b1e6a9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00440dc7c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00440dc7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00440dc7c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00440dc7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00440dc7c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00440dc7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0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0" name="Google Shape;20;p10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Google Shape;21;p10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Google Shape;22;p10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Google Shape;23;p10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455A19"/>
            </a:solidFill>
            <a:ln>
              <a:noFill/>
            </a:ln>
          </p:spPr>
        </p:sp>
        <p:sp>
          <p:nvSpPr>
            <p:cNvPr id="24" name="Google Shape;24;p10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8726"/>
            </a:solidFill>
            <a:ln>
              <a:noFill/>
            </a:ln>
          </p:spPr>
        </p:sp>
        <p:sp>
          <p:nvSpPr>
            <p:cNvPr id="25" name="Google Shape;25;p10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26" name="Google Shape;26;p10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7" name="Google Shape;97;p21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2" name="Google Shape;112;p23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13" name="Google Shape;113;p23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6" name="Google Shape;46;p13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688726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3" name="Google Shape;53;p14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4" name="Google Shape;54;p14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688726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55" name="Google Shape;55;p14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9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9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9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9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19"/>
            </a:solidFill>
            <a:ln>
              <a:noFill/>
            </a:ln>
          </p:spPr>
        </p:sp>
        <p:sp>
          <p:nvSpPr>
            <p:cNvPr id="11" name="Google Shape;11;p9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688726"/>
            </a:solidFill>
            <a:ln>
              <a:noFill/>
            </a:ln>
          </p:spPr>
        </p:sp>
        <p:sp>
          <p:nvSpPr>
            <p:cNvPr id="12" name="Google Shape;12;p9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9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688726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688726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688726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688726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688726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spcBef>
                <a:spcPts val="600"/>
              </a:spcBef>
              <a:spcAft>
                <a:spcPts val="0"/>
              </a:spcAft>
              <a:buClr>
                <a:srgbClr val="688726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spcBef>
                <a:spcPts val="600"/>
              </a:spcBef>
              <a:spcAft>
                <a:spcPts val="0"/>
              </a:spcAft>
              <a:buClr>
                <a:srgbClr val="688726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spcBef>
                <a:spcPts val="600"/>
              </a:spcBef>
              <a:spcAft>
                <a:spcPts val="0"/>
              </a:spcAft>
              <a:buClr>
                <a:srgbClr val="688726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spcBef>
                <a:spcPts val="600"/>
              </a:spcBef>
              <a:spcAft>
                <a:spcPts val="600"/>
              </a:spcAft>
              <a:buClr>
                <a:srgbClr val="688726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6" name="Google Shape;16;p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>
            <p:ph type="ctrTitle"/>
          </p:nvPr>
        </p:nvSpPr>
        <p:spPr>
          <a:xfrm>
            <a:off x="1509700" y="421350"/>
            <a:ext cx="8701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i="1" lang="en-US" sz="4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Data Analysis for a Product listed on Amazon 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1700212" y="2443678"/>
            <a:ext cx="8791575" cy="4619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lang="en-US" sz="2400">
                <a:solidFill>
                  <a:srgbClr val="1A4A5A"/>
                </a:solidFill>
                <a:latin typeface="Lustria"/>
                <a:ea typeface="Lustria"/>
                <a:cs typeface="Lustria"/>
                <a:sym typeface="Lustria"/>
              </a:rPr>
              <a:t>Team Name : P119 , Group-1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G. Savithri Mani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Sunil Dharmaraj More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Aboli Anil Hagone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Shubham Thube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Ashutosh Dnyandev Dhake</a:t>
            </a:r>
            <a:endParaRPr sz="1400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Sagar Bharat Parsewar</a:t>
            </a:r>
            <a:endParaRPr sz="1400">
              <a:solidFill>
                <a:srgbClr val="002060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-342900" lvl="0" marL="342900" rtl="0" algn="ctr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SzPts val="2030"/>
              <a:buFont typeface="Arial"/>
              <a:buChar char="•"/>
            </a:pPr>
            <a:r>
              <a:rPr lang="en-US" sz="1400">
                <a:solidFill>
                  <a:srgbClr val="002060"/>
                </a:solidFill>
                <a:latin typeface="Lustria"/>
                <a:ea typeface="Lustria"/>
                <a:cs typeface="Lustria"/>
                <a:sym typeface="Lustria"/>
              </a:rPr>
              <a:t>Parul Yadav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rPr lang="en-US" sz="2400">
                <a:solidFill>
                  <a:srgbClr val="1A4A5A"/>
                </a:solidFill>
                <a:latin typeface="Lustria"/>
                <a:ea typeface="Lustria"/>
                <a:cs typeface="Lustria"/>
                <a:sym typeface="Lustria"/>
              </a:rPr>
              <a:t>  Mentor : Rajshekhar</a:t>
            </a:r>
            <a:endParaRPr sz="2400">
              <a:solidFill>
                <a:srgbClr val="1A4A5A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>
                <a:solidFill>
                  <a:srgbClr val="1A4A5A"/>
                </a:solidFill>
                <a:latin typeface="Lustria"/>
                <a:ea typeface="Lustria"/>
                <a:cs typeface="Lustria"/>
                <a:sym typeface="Lustria"/>
              </a:rPr>
              <a:t>Date : 13/05/2022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>
              <a:solidFill>
                <a:srgbClr val="1A4A5A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221130"/>
            <a:ext cx="1613648" cy="61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1300440dc7c_1_40"/>
          <p:cNvPicPr preferRelativeResize="0"/>
          <p:nvPr/>
        </p:nvPicPr>
        <p:blipFill rotWithShape="1">
          <a:blip r:embed="rId3">
            <a:alphaModFix/>
          </a:blip>
          <a:srcRect b="8098" l="20895" r="16243" t="35585"/>
          <a:stretch/>
        </p:blipFill>
        <p:spPr>
          <a:xfrm>
            <a:off x="2673450" y="1961500"/>
            <a:ext cx="7322952" cy="36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300440dc7c_1_40"/>
          <p:cNvSpPr txBox="1"/>
          <p:nvPr/>
        </p:nvSpPr>
        <p:spPr>
          <a:xfrm>
            <a:off x="4649500" y="958950"/>
            <a:ext cx="319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orbel"/>
                <a:ea typeface="Corbel"/>
                <a:cs typeface="Corbel"/>
                <a:sym typeface="Corbel"/>
              </a:rPr>
              <a:t>Negative Word Cloud </a:t>
            </a:r>
            <a:endParaRPr sz="25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9" name="Google Shape;239;g1300440dc7c_1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00440dc7c_1_47"/>
          <p:cNvSpPr txBox="1"/>
          <p:nvPr>
            <p:ph type="title"/>
          </p:nvPr>
        </p:nvSpPr>
        <p:spPr>
          <a:xfrm>
            <a:off x="1542425" y="351625"/>
            <a:ext cx="10018800" cy="72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Ngrams : 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245" name="Google Shape;245;g1300440dc7c_1_47"/>
          <p:cNvSpPr txBox="1"/>
          <p:nvPr>
            <p:ph idx="1" type="body"/>
          </p:nvPr>
        </p:nvSpPr>
        <p:spPr>
          <a:xfrm>
            <a:off x="1542429" y="1249583"/>
            <a:ext cx="46071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600"/>
              </a:spcAft>
              <a:buNone/>
            </a:pPr>
            <a:r>
              <a:rPr i="1" lang="en-US" sz="2500">
                <a:solidFill>
                  <a:srgbClr val="262626"/>
                </a:solidFill>
              </a:rPr>
              <a:t>Top 10 bigrams :  </a:t>
            </a:r>
            <a:endParaRPr i="1" sz="2500">
              <a:solidFill>
                <a:srgbClr val="262626"/>
              </a:solidFill>
            </a:endParaRPr>
          </a:p>
        </p:txBody>
      </p:sp>
      <p:sp>
        <p:nvSpPr>
          <p:cNvPr id="246" name="Google Shape;246;g1300440dc7c_1_47"/>
          <p:cNvSpPr txBox="1"/>
          <p:nvPr>
            <p:ph idx="2" type="body"/>
          </p:nvPr>
        </p:nvSpPr>
        <p:spPr>
          <a:xfrm>
            <a:off x="1484300" y="2121319"/>
            <a:ext cx="4895100" cy="366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300440dc7c_1_47"/>
          <p:cNvSpPr txBox="1"/>
          <p:nvPr>
            <p:ph idx="3" type="body"/>
          </p:nvPr>
        </p:nvSpPr>
        <p:spPr>
          <a:xfrm>
            <a:off x="6607987" y="1249575"/>
            <a:ext cx="46224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600"/>
              </a:spcAft>
              <a:buNone/>
            </a:pPr>
            <a:r>
              <a:rPr i="1" lang="en-US" sz="2500">
                <a:solidFill>
                  <a:schemeClr val="dk1"/>
                </a:solidFill>
              </a:rPr>
              <a:t>Top 10 trigrams :</a:t>
            </a:r>
            <a:endParaRPr i="1" sz="2500">
              <a:solidFill>
                <a:schemeClr val="dk1"/>
              </a:solidFill>
            </a:endParaRPr>
          </a:p>
        </p:txBody>
      </p:sp>
      <p:sp>
        <p:nvSpPr>
          <p:cNvPr id="248" name="Google Shape;248;g1300440dc7c_1_47"/>
          <p:cNvSpPr txBox="1"/>
          <p:nvPr>
            <p:ph idx="4" type="body"/>
          </p:nvPr>
        </p:nvSpPr>
        <p:spPr>
          <a:xfrm>
            <a:off x="6607975" y="2121219"/>
            <a:ext cx="4895100" cy="366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g1300440dc7c_1_47"/>
          <p:cNvPicPr preferRelativeResize="0"/>
          <p:nvPr/>
        </p:nvPicPr>
        <p:blipFill rotWithShape="1">
          <a:blip r:embed="rId3">
            <a:alphaModFix/>
          </a:blip>
          <a:srcRect b="29234" l="25504" r="41484" t="33054"/>
          <a:stretch/>
        </p:blipFill>
        <p:spPr>
          <a:xfrm>
            <a:off x="1484300" y="2121225"/>
            <a:ext cx="4895098" cy="36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300440dc7c_1_47"/>
          <p:cNvPicPr preferRelativeResize="0"/>
          <p:nvPr/>
        </p:nvPicPr>
        <p:blipFill rotWithShape="1">
          <a:blip r:embed="rId4">
            <a:alphaModFix/>
          </a:blip>
          <a:srcRect b="22882" l="25621" r="40533" t="39407"/>
          <a:stretch/>
        </p:blipFill>
        <p:spPr>
          <a:xfrm>
            <a:off x="6607975" y="2121325"/>
            <a:ext cx="4895102" cy="366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300440dc7c_1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00440dc7c_1_57"/>
          <p:cNvSpPr txBox="1"/>
          <p:nvPr>
            <p:ph type="title"/>
          </p:nvPr>
        </p:nvSpPr>
        <p:spPr>
          <a:xfrm>
            <a:off x="1484300" y="482375"/>
            <a:ext cx="10018800" cy="62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US" sz="3600">
                <a:solidFill>
                  <a:srgbClr val="002060"/>
                </a:solidFill>
              </a:rPr>
              <a:t>Named Entity Recognition :</a:t>
            </a:r>
            <a:endParaRPr b="1" i="1" sz="3600">
              <a:solidFill>
                <a:srgbClr val="002060"/>
              </a:solidFill>
            </a:endParaRPr>
          </a:p>
        </p:txBody>
      </p:sp>
      <p:sp>
        <p:nvSpPr>
          <p:cNvPr id="257" name="Google Shape;257;g1300440dc7c_1_57"/>
          <p:cNvSpPr txBox="1"/>
          <p:nvPr>
            <p:ph idx="1" type="body"/>
          </p:nvPr>
        </p:nvSpPr>
        <p:spPr>
          <a:xfrm>
            <a:off x="1484300" y="1423900"/>
            <a:ext cx="10018800" cy="436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g1300440dc7c_1_57"/>
          <p:cNvPicPr preferRelativeResize="0"/>
          <p:nvPr/>
        </p:nvPicPr>
        <p:blipFill rotWithShape="1">
          <a:blip r:embed="rId3">
            <a:alphaModFix/>
          </a:blip>
          <a:srcRect b="26694" l="20378" r="53641" t="44702"/>
          <a:stretch/>
        </p:blipFill>
        <p:spPr>
          <a:xfrm>
            <a:off x="1569200" y="1903375"/>
            <a:ext cx="4126426" cy="38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300440dc7c_1_57"/>
          <p:cNvPicPr preferRelativeResize="0"/>
          <p:nvPr/>
        </p:nvPicPr>
        <p:blipFill rotWithShape="1">
          <a:blip r:embed="rId4">
            <a:alphaModFix/>
          </a:blip>
          <a:srcRect b="9535" l="19306" r="23370" t="36316"/>
          <a:stretch/>
        </p:blipFill>
        <p:spPr>
          <a:xfrm>
            <a:off x="5855450" y="1957250"/>
            <a:ext cx="5884526" cy="3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300440dc7c_1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00440dc7c_1_64"/>
          <p:cNvSpPr txBox="1"/>
          <p:nvPr>
            <p:ph type="title"/>
          </p:nvPr>
        </p:nvSpPr>
        <p:spPr>
          <a:xfrm>
            <a:off x="1484300" y="453325"/>
            <a:ext cx="10018800" cy="66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Parts of Speech Tagging :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266" name="Google Shape;266;g1300440dc7c_1_64"/>
          <p:cNvSpPr txBox="1"/>
          <p:nvPr>
            <p:ph idx="1" type="body"/>
          </p:nvPr>
        </p:nvSpPr>
        <p:spPr>
          <a:xfrm>
            <a:off x="1772179" y="2658533"/>
            <a:ext cx="46071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300440dc7c_1_64"/>
          <p:cNvSpPr txBox="1"/>
          <p:nvPr>
            <p:ph idx="2" type="body"/>
          </p:nvPr>
        </p:nvSpPr>
        <p:spPr>
          <a:xfrm>
            <a:off x="1484311" y="3335337"/>
            <a:ext cx="4895100" cy="245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300440dc7c_1_64"/>
          <p:cNvSpPr txBox="1"/>
          <p:nvPr>
            <p:ph idx="3" type="body"/>
          </p:nvPr>
        </p:nvSpPr>
        <p:spPr>
          <a:xfrm>
            <a:off x="6880487" y="2667000"/>
            <a:ext cx="4622400" cy="576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300440dc7c_1_64"/>
          <p:cNvSpPr txBox="1"/>
          <p:nvPr>
            <p:ph idx="4" type="body"/>
          </p:nvPr>
        </p:nvSpPr>
        <p:spPr>
          <a:xfrm>
            <a:off x="6607967" y="3335337"/>
            <a:ext cx="4895100" cy="245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g1300440dc7c_1_64"/>
          <p:cNvPicPr preferRelativeResize="0"/>
          <p:nvPr/>
        </p:nvPicPr>
        <p:blipFill rotWithShape="1">
          <a:blip r:embed="rId3">
            <a:alphaModFix/>
          </a:blip>
          <a:srcRect b="25424" l="20137" r="22423" t="38766"/>
          <a:stretch/>
        </p:blipFill>
        <p:spPr>
          <a:xfrm>
            <a:off x="2688000" y="1379925"/>
            <a:ext cx="7003277" cy="245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300440dc7c_1_64"/>
          <p:cNvPicPr preferRelativeResize="0"/>
          <p:nvPr/>
        </p:nvPicPr>
        <p:blipFill rotWithShape="1">
          <a:blip r:embed="rId4">
            <a:alphaModFix/>
          </a:blip>
          <a:srcRect b="27330" l="19662" r="22896" t="37710"/>
          <a:stretch/>
        </p:blipFill>
        <p:spPr>
          <a:xfrm>
            <a:off x="2688000" y="4096925"/>
            <a:ext cx="7003277" cy="23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300440dc7c_1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1b1e6a99_1_15"/>
          <p:cNvSpPr txBox="1"/>
          <p:nvPr>
            <p:ph type="title"/>
          </p:nvPr>
        </p:nvSpPr>
        <p:spPr>
          <a:xfrm>
            <a:off x="1426175" y="308025"/>
            <a:ext cx="10018800" cy="89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SMOTE 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278" name="Google Shape;278;g11d1b1e6a99_1_15"/>
          <p:cNvSpPr txBox="1"/>
          <p:nvPr>
            <p:ph idx="1" type="body"/>
          </p:nvPr>
        </p:nvSpPr>
        <p:spPr>
          <a:xfrm>
            <a:off x="1484300" y="1205925"/>
            <a:ext cx="10018800" cy="511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94335" lvl="0" marL="457200" rtl="0" algn="l">
              <a:spcBef>
                <a:spcPts val="360"/>
              </a:spcBef>
              <a:spcAft>
                <a:spcPts val="0"/>
              </a:spcAft>
              <a:buSzPts val="2610"/>
              <a:buChar char="➢"/>
            </a:pPr>
            <a:r>
              <a:rPr lang="en-US"/>
              <a:t>Since the data is </a:t>
            </a:r>
            <a:r>
              <a:rPr lang="en-US"/>
              <a:t>imbalance</a:t>
            </a:r>
            <a:r>
              <a:rPr lang="en-US"/>
              <a:t>  , used SMOTE to balance the data for further modeling.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4335" lvl="0" marL="457200" rtl="0" algn="l">
              <a:spcBef>
                <a:spcPts val="600"/>
              </a:spcBef>
              <a:spcAft>
                <a:spcPts val="0"/>
              </a:spcAft>
              <a:buSzPts val="2610"/>
              <a:buChar char="➢"/>
            </a:pPr>
            <a:r>
              <a:rPr lang="en-US"/>
              <a:t>Used TF-IDF for word embedding 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11d1b1e6a99_1_15"/>
          <p:cNvPicPr preferRelativeResize="0"/>
          <p:nvPr/>
        </p:nvPicPr>
        <p:blipFill rotWithShape="1">
          <a:blip r:embed="rId3">
            <a:alphaModFix/>
          </a:blip>
          <a:srcRect b="20128" l="19783" r="55428" t="50422"/>
          <a:stretch/>
        </p:blipFill>
        <p:spPr>
          <a:xfrm>
            <a:off x="3240125" y="2368325"/>
            <a:ext cx="591355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00440dc7c_1_74"/>
          <p:cNvSpPr txBox="1"/>
          <p:nvPr>
            <p:ph type="title"/>
          </p:nvPr>
        </p:nvSpPr>
        <p:spPr>
          <a:xfrm>
            <a:off x="1484300" y="351625"/>
            <a:ext cx="10018800" cy="796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Sentiment Analysis using TextBlob: 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285" name="Google Shape;285;g1300440dc7c_1_74"/>
          <p:cNvSpPr txBox="1"/>
          <p:nvPr>
            <p:ph idx="1" type="body"/>
          </p:nvPr>
        </p:nvSpPr>
        <p:spPr>
          <a:xfrm>
            <a:off x="1484300" y="1365900"/>
            <a:ext cx="6812100" cy="23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➢"/>
            </a:pPr>
            <a:r>
              <a:rPr lang="en-US" sz="2000"/>
              <a:t>Calculated Sentiment analysis using TextBlob </a:t>
            </a:r>
            <a:endParaRPr sz="20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Positive  : </a:t>
            </a:r>
            <a:r>
              <a:rPr lang="en-US" sz="2000"/>
              <a:t>Polarity</a:t>
            </a:r>
            <a:r>
              <a:rPr lang="en-US" sz="2000"/>
              <a:t> &gt; 0.25</a:t>
            </a:r>
            <a:endParaRPr sz="20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Negative : Polarity &lt;0.25</a:t>
            </a:r>
            <a:endParaRPr sz="20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/>
              <a:t>Neutral : 0.25 &lt; Polarity &gt; 0.25 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86" name="Google Shape;286;g1300440dc7c_1_74"/>
          <p:cNvSpPr txBox="1"/>
          <p:nvPr>
            <p:ph idx="2" type="body"/>
          </p:nvPr>
        </p:nvSpPr>
        <p:spPr>
          <a:xfrm>
            <a:off x="6607975" y="1365900"/>
            <a:ext cx="4895100" cy="442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1300440dc7c_1_74"/>
          <p:cNvPicPr preferRelativeResize="0"/>
          <p:nvPr/>
        </p:nvPicPr>
        <p:blipFill rotWithShape="1">
          <a:blip r:embed="rId3">
            <a:alphaModFix/>
          </a:blip>
          <a:srcRect b="20337" l="19546" r="21702" t="43646"/>
          <a:stretch/>
        </p:blipFill>
        <p:spPr>
          <a:xfrm>
            <a:off x="2949525" y="3283700"/>
            <a:ext cx="7381075" cy="25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300440dc7c_1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00440dc7c_1_81"/>
          <p:cNvSpPr txBox="1"/>
          <p:nvPr>
            <p:ph type="title"/>
          </p:nvPr>
        </p:nvSpPr>
        <p:spPr>
          <a:xfrm>
            <a:off x="1484300" y="685800"/>
            <a:ext cx="10018800" cy="28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300440dc7c_1_81"/>
          <p:cNvSpPr txBox="1"/>
          <p:nvPr>
            <p:ph idx="1" type="body"/>
          </p:nvPr>
        </p:nvSpPr>
        <p:spPr>
          <a:xfrm>
            <a:off x="1484300" y="1176900"/>
            <a:ext cx="10018800" cy="461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4335" lvl="0" marL="457200" rtl="0" algn="l">
              <a:spcBef>
                <a:spcPts val="360"/>
              </a:spcBef>
              <a:spcAft>
                <a:spcPts val="0"/>
              </a:spcAft>
              <a:buSzPts val="2610"/>
              <a:buChar char="➢"/>
            </a:pPr>
            <a:r>
              <a:rPr lang="en-US"/>
              <a:t>Reviews with least </a:t>
            </a:r>
            <a:r>
              <a:rPr lang="en-US"/>
              <a:t>positivity</a:t>
            </a:r>
            <a:r>
              <a:rPr lang="en-US"/>
              <a:t> 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4335" lvl="0" marL="457200" rtl="0" algn="l">
              <a:spcBef>
                <a:spcPts val="600"/>
              </a:spcBef>
              <a:spcAft>
                <a:spcPts val="0"/>
              </a:spcAft>
              <a:buSzPts val="2610"/>
              <a:buChar char="➢"/>
            </a:pPr>
            <a:r>
              <a:rPr lang="en-US"/>
              <a:t>Reviews with least subjectivity : </a:t>
            </a:r>
            <a:endParaRPr/>
          </a:p>
        </p:txBody>
      </p:sp>
      <p:pic>
        <p:nvPicPr>
          <p:cNvPr id="295" name="Google Shape;295;g1300440dc7c_1_81"/>
          <p:cNvPicPr preferRelativeResize="0"/>
          <p:nvPr/>
        </p:nvPicPr>
        <p:blipFill rotWithShape="1">
          <a:blip r:embed="rId3">
            <a:alphaModFix/>
          </a:blip>
          <a:srcRect b="29661" l="19783" r="58526" t="56355"/>
          <a:stretch/>
        </p:blipFill>
        <p:spPr>
          <a:xfrm>
            <a:off x="3762138" y="1816200"/>
            <a:ext cx="5463149" cy="152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300440dc7c_1_81"/>
          <p:cNvPicPr preferRelativeResize="0"/>
          <p:nvPr/>
        </p:nvPicPr>
        <p:blipFill rotWithShape="1">
          <a:blip r:embed="rId4">
            <a:alphaModFix/>
          </a:blip>
          <a:srcRect b="23939" l="20020" r="58647" t="41525"/>
          <a:stretch/>
        </p:blipFill>
        <p:spPr>
          <a:xfrm>
            <a:off x="4190738" y="4010175"/>
            <a:ext cx="460592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300440dc7c_1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d1b1e6a99_1_20"/>
          <p:cNvSpPr txBox="1"/>
          <p:nvPr>
            <p:ph type="title"/>
          </p:nvPr>
        </p:nvSpPr>
        <p:spPr>
          <a:xfrm>
            <a:off x="1426175" y="322550"/>
            <a:ext cx="10018800" cy="83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Comparison</a:t>
            </a:r>
            <a:r>
              <a:rPr b="1" i="1" lang="en-US">
                <a:solidFill>
                  <a:srgbClr val="002060"/>
                </a:solidFill>
              </a:rPr>
              <a:t> of Model Performances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303" name="Google Shape;303;g11d1b1e6a99_1_20"/>
          <p:cNvSpPr txBox="1"/>
          <p:nvPr>
            <p:ph idx="1" type="body"/>
          </p:nvPr>
        </p:nvSpPr>
        <p:spPr>
          <a:xfrm>
            <a:off x="1484300" y="1235025"/>
            <a:ext cx="10018800" cy="455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g11d1b1e6a99_1_20"/>
          <p:cNvPicPr preferRelativeResize="0"/>
          <p:nvPr/>
        </p:nvPicPr>
        <p:blipFill rotWithShape="1">
          <a:blip r:embed="rId3">
            <a:alphaModFix/>
          </a:blip>
          <a:srcRect b="31546" l="19542" r="28619" t="34118"/>
          <a:stretch/>
        </p:blipFill>
        <p:spPr>
          <a:xfrm>
            <a:off x="2891400" y="1235025"/>
            <a:ext cx="6029798" cy="23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1d1b1e6a99_1_20"/>
          <p:cNvPicPr preferRelativeResize="0"/>
          <p:nvPr/>
        </p:nvPicPr>
        <p:blipFill rotWithShape="1">
          <a:blip r:embed="rId4">
            <a:alphaModFix/>
          </a:blip>
          <a:srcRect b="42583" l="15134" r="31834" t="40891"/>
          <a:stretch/>
        </p:blipFill>
        <p:spPr>
          <a:xfrm>
            <a:off x="2863150" y="4155475"/>
            <a:ext cx="6595651" cy="143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1d1b1e6a99_1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d1b1e6a99_1_25"/>
          <p:cNvSpPr txBox="1"/>
          <p:nvPr>
            <p:ph type="title"/>
          </p:nvPr>
        </p:nvSpPr>
        <p:spPr>
          <a:xfrm>
            <a:off x="1484300" y="697275"/>
            <a:ext cx="100188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Sentiment Analysis using RandomForest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312" name="Google Shape;312;g11d1b1e6a99_1_25"/>
          <p:cNvSpPr txBox="1"/>
          <p:nvPr>
            <p:ph idx="1" type="body"/>
          </p:nvPr>
        </p:nvSpPr>
        <p:spPr>
          <a:xfrm>
            <a:off x="1484300" y="1394850"/>
            <a:ext cx="10018800" cy="439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11d1b1e6a99_1_25"/>
          <p:cNvPicPr preferRelativeResize="0"/>
          <p:nvPr/>
        </p:nvPicPr>
        <p:blipFill rotWithShape="1">
          <a:blip r:embed="rId3">
            <a:alphaModFix/>
          </a:blip>
          <a:srcRect b="21398" l="597" r="16456" t="22244"/>
          <a:stretch/>
        </p:blipFill>
        <p:spPr>
          <a:xfrm>
            <a:off x="1437375" y="1926475"/>
            <a:ext cx="10112650" cy="38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1d1b1e6a99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d1b1e6a99_1_35"/>
          <p:cNvSpPr txBox="1"/>
          <p:nvPr>
            <p:ph type="title"/>
          </p:nvPr>
        </p:nvSpPr>
        <p:spPr>
          <a:xfrm>
            <a:off x="1484300" y="482375"/>
            <a:ext cx="10018800" cy="99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Emotion Mining using NRC Lexicon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320" name="Google Shape;320;g11d1b1e6a99_1_35"/>
          <p:cNvSpPr txBox="1"/>
          <p:nvPr>
            <p:ph idx="1" type="body"/>
          </p:nvPr>
        </p:nvSpPr>
        <p:spPr>
          <a:xfrm>
            <a:off x="1484300" y="1598275"/>
            <a:ext cx="10018800" cy="419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g11d1b1e6a99_1_35"/>
          <p:cNvPicPr preferRelativeResize="0"/>
          <p:nvPr/>
        </p:nvPicPr>
        <p:blipFill rotWithShape="1">
          <a:blip r:embed="rId3">
            <a:alphaModFix/>
          </a:blip>
          <a:srcRect b="9324" l="2506" r="7637" t="45126"/>
          <a:stretch/>
        </p:blipFill>
        <p:spPr>
          <a:xfrm>
            <a:off x="1729025" y="2019625"/>
            <a:ext cx="9357101" cy="312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1d1b1e6a99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1348741" y="1461248"/>
            <a:ext cx="9905998" cy="726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4A5A"/>
              </a:buClr>
              <a:buSzPts val="4000"/>
              <a:buFont typeface="Calibri"/>
              <a:buNone/>
            </a:pPr>
            <a:r>
              <a:rPr b="1" lang="en-US">
                <a:solidFill>
                  <a:srgbClr val="1A4A5A"/>
                </a:solidFill>
                <a:latin typeface="Calibri"/>
                <a:ea typeface="Calibri"/>
                <a:cs typeface="Calibri"/>
                <a:sym typeface="Calibri"/>
              </a:rPr>
              <a:t>Business Objective :</a:t>
            </a:r>
            <a:endParaRPr/>
          </a:p>
        </p:txBody>
      </p:sp>
      <p:sp>
        <p:nvSpPr>
          <p:cNvPr id="150" name="Google Shape;150;p2"/>
          <p:cNvSpPr txBox="1"/>
          <p:nvPr>
            <p:ph idx="1" type="body"/>
          </p:nvPr>
        </p:nvSpPr>
        <p:spPr>
          <a:xfrm>
            <a:off x="1918449" y="1237129"/>
            <a:ext cx="9905999" cy="43837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en-US" sz="2800">
                <a:solidFill>
                  <a:srgbClr val="63696B"/>
                </a:solidFill>
              </a:rPr>
              <a:t>Need to get daily Analysis of a product such as emotions, sentiment etc. using Amazon data. </a:t>
            </a:r>
            <a:endParaRPr sz="2800">
              <a:solidFill>
                <a:srgbClr val="63696B"/>
              </a:solidFill>
            </a:endParaRPr>
          </a:p>
        </p:txBody>
      </p:sp>
      <p:pic>
        <p:nvPicPr>
          <p:cNvPr id="151" name="Google Shape;1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221130"/>
            <a:ext cx="1613648" cy="61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d1b1e6a99_1_47"/>
          <p:cNvSpPr txBox="1"/>
          <p:nvPr>
            <p:ph type="title"/>
          </p:nvPr>
        </p:nvSpPr>
        <p:spPr>
          <a:xfrm>
            <a:off x="1484300" y="685800"/>
            <a:ext cx="10018800" cy="81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Deployment using DASH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328" name="Google Shape;328;g11d1b1e6a99_1_47"/>
          <p:cNvSpPr txBox="1"/>
          <p:nvPr>
            <p:ph idx="1" type="body"/>
          </p:nvPr>
        </p:nvSpPr>
        <p:spPr>
          <a:xfrm>
            <a:off x="1484312" y="2666999"/>
            <a:ext cx="48951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1d1b1e6a99_1_47"/>
          <p:cNvSpPr txBox="1"/>
          <p:nvPr>
            <p:ph idx="2" type="body"/>
          </p:nvPr>
        </p:nvSpPr>
        <p:spPr>
          <a:xfrm>
            <a:off x="6607967" y="2667000"/>
            <a:ext cx="48951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g11d1b1e6a99_1_47"/>
          <p:cNvPicPr preferRelativeResize="0"/>
          <p:nvPr/>
        </p:nvPicPr>
        <p:blipFill rotWithShape="1">
          <a:blip r:embed="rId3">
            <a:alphaModFix/>
          </a:blip>
          <a:srcRect b="7839" l="715" r="1206" t="13134"/>
          <a:stretch/>
        </p:blipFill>
        <p:spPr>
          <a:xfrm>
            <a:off x="1569200" y="1641850"/>
            <a:ext cx="9933874" cy="46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1d1b1e6a99_1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d1b1e6a99_1_54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1d1b1e6a99_1_54"/>
          <p:cNvSpPr txBox="1"/>
          <p:nvPr>
            <p:ph idx="1" type="body"/>
          </p:nvPr>
        </p:nvSpPr>
        <p:spPr>
          <a:xfrm>
            <a:off x="1484312" y="2666999"/>
            <a:ext cx="48951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1d1b1e6a99_1_54"/>
          <p:cNvSpPr txBox="1"/>
          <p:nvPr>
            <p:ph idx="2" type="body"/>
          </p:nvPr>
        </p:nvSpPr>
        <p:spPr>
          <a:xfrm>
            <a:off x="6607967" y="2667000"/>
            <a:ext cx="48951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g11d1b1e6a99_1_54"/>
          <p:cNvPicPr preferRelativeResize="0"/>
          <p:nvPr/>
        </p:nvPicPr>
        <p:blipFill rotWithShape="1">
          <a:blip r:embed="rId3">
            <a:alphaModFix/>
          </a:blip>
          <a:srcRect b="6141" l="0" r="842" t="11864"/>
          <a:stretch/>
        </p:blipFill>
        <p:spPr>
          <a:xfrm>
            <a:off x="1971600" y="996400"/>
            <a:ext cx="9531475" cy="50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1d1b1e6a99_1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1b1e6a99_1_60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1d1b1e6a99_1_60"/>
          <p:cNvSpPr txBox="1"/>
          <p:nvPr>
            <p:ph idx="1" type="body"/>
          </p:nvPr>
        </p:nvSpPr>
        <p:spPr>
          <a:xfrm>
            <a:off x="1484312" y="2666999"/>
            <a:ext cx="48951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1d1b1e6a99_1_60"/>
          <p:cNvSpPr txBox="1"/>
          <p:nvPr>
            <p:ph idx="2" type="body"/>
          </p:nvPr>
        </p:nvSpPr>
        <p:spPr>
          <a:xfrm>
            <a:off x="6607967" y="2667000"/>
            <a:ext cx="48951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g11d1b1e6a99_1_60"/>
          <p:cNvPicPr preferRelativeResize="0"/>
          <p:nvPr/>
        </p:nvPicPr>
        <p:blipFill rotWithShape="1">
          <a:blip r:embed="rId3">
            <a:alphaModFix/>
          </a:blip>
          <a:srcRect b="5935" l="1674" r="1557" t="12076"/>
          <a:stretch/>
        </p:blipFill>
        <p:spPr>
          <a:xfrm>
            <a:off x="1554700" y="944437"/>
            <a:ext cx="10018800" cy="496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1d1b1e6a99_1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d1b1e6a99_1_66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1d1b1e6a99_1_66"/>
          <p:cNvSpPr txBox="1"/>
          <p:nvPr>
            <p:ph idx="1" type="body"/>
          </p:nvPr>
        </p:nvSpPr>
        <p:spPr>
          <a:xfrm>
            <a:off x="1484312" y="2666999"/>
            <a:ext cx="48951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1d1b1e6a99_1_66"/>
          <p:cNvSpPr txBox="1"/>
          <p:nvPr>
            <p:ph idx="2" type="body"/>
          </p:nvPr>
        </p:nvSpPr>
        <p:spPr>
          <a:xfrm>
            <a:off x="6607967" y="2667000"/>
            <a:ext cx="48951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g11d1b1e6a99_1_66"/>
          <p:cNvPicPr preferRelativeResize="0"/>
          <p:nvPr/>
        </p:nvPicPr>
        <p:blipFill rotWithShape="1">
          <a:blip r:embed="rId3">
            <a:alphaModFix/>
          </a:blip>
          <a:srcRect b="8052" l="0" r="1565" t="12920"/>
          <a:stretch/>
        </p:blipFill>
        <p:spPr>
          <a:xfrm>
            <a:off x="1772625" y="988025"/>
            <a:ext cx="9730474" cy="48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1d1b1e6a99_1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d1b1e6a99_1_82"/>
          <p:cNvSpPr txBox="1"/>
          <p:nvPr>
            <p:ph type="title"/>
          </p:nvPr>
        </p:nvSpPr>
        <p:spPr>
          <a:xfrm>
            <a:off x="1484313" y="3308581"/>
            <a:ext cx="10018800" cy="1468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THANK YOU 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364" name="Google Shape;364;g11d1b1e6a99_1_82"/>
          <p:cNvSpPr txBox="1"/>
          <p:nvPr>
            <p:ph idx="1" type="body"/>
          </p:nvPr>
        </p:nvSpPr>
        <p:spPr>
          <a:xfrm>
            <a:off x="1484312" y="4777381"/>
            <a:ext cx="10018800" cy="8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/>
          <p:nvPr>
            <p:ph type="title"/>
          </p:nvPr>
        </p:nvSpPr>
        <p:spPr>
          <a:xfrm>
            <a:off x="1143001" y="322682"/>
            <a:ext cx="9905998" cy="869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4A5A"/>
              </a:buClr>
              <a:buSzPts val="4000"/>
              <a:buFont typeface="Corbel"/>
              <a:buNone/>
            </a:pPr>
            <a:r>
              <a:rPr b="1" lang="en-US">
                <a:solidFill>
                  <a:srgbClr val="1A4A5A"/>
                </a:solidFill>
              </a:rPr>
              <a:t>Project Architecture :</a:t>
            </a:r>
            <a:endParaRPr b="1">
              <a:solidFill>
                <a:srgbClr val="1A4A5A"/>
              </a:solidFill>
            </a:endParaRPr>
          </a:p>
        </p:txBody>
      </p:sp>
      <p:grpSp>
        <p:nvGrpSpPr>
          <p:cNvPr id="157" name="Google Shape;157;p3"/>
          <p:cNvGrpSpPr/>
          <p:nvPr/>
        </p:nvGrpSpPr>
        <p:grpSpPr>
          <a:xfrm>
            <a:off x="3223494" y="1397110"/>
            <a:ext cx="6734978" cy="4993920"/>
            <a:chOff x="0" y="103253"/>
            <a:chExt cx="6734978" cy="4993920"/>
          </a:xfrm>
        </p:grpSpPr>
        <p:sp>
          <p:nvSpPr>
            <p:cNvPr id="158" name="Google Shape;158;p3"/>
            <p:cNvSpPr/>
            <p:nvPr/>
          </p:nvSpPr>
          <p:spPr>
            <a:xfrm>
              <a:off x="0" y="339413"/>
              <a:ext cx="6734978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9525">
              <a:solidFill>
                <a:srgbClr val="8AB43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36748" y="103253"/>
              <a:ext cx="4714484" cy="4723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3B94D"/>
                </a:gs>
                <a:gs pos="100000">
                  <a:srgbClr val="7A9E2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 txBox="1"/>
            <p:nvPr/>
          </p:nvSpPr>
          <p:spPr>
            <a:xfrm>
              <a:off x="359805" y="126310"/>
              <a:ext cx="4668370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8175" spcFirstLastPara="1" rIns="1781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rbe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Data Collection</a:t>
              </a:r>
              <a:endPara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0" y="1065173"/>
              <a:ext cx="6734978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9525">
              <a:solidFill>
                <a:srgbClr val="8AB43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36748" y="829013"/>
              <a:ext cx="4714484" cy="4723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3B94D"/>
                </a:gs>
                <a:gs pos="100000">
                  <a:srgbClr val="7A9E2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 txBox="1"/>
            <p:nvPr/>
          </p:nvSpPr>
          <p:spPr>
            <a:xfrm>
              <a:off x="359805" y="852070"/>
              <a:ext cx="4668370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8175" spcFirstLastPara="1" rIns="1781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rbe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Data Pre-Processing</a:t>
              </a:r>
              <a:endPara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0" y="1790933"/>
              <a:ext cx="6734978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9525">
              <a:solidFill>
                <a:srgbClr val="8AB43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36748" y="1554773"/>
              <a:ext cx="4714484" cy="4723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3B94D"/>
                </a:gs>
                <a:gs pos="100000">
                  <a:srgbClr val="7A9E2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 txBox="1"/>
            <p:nvPr/>
          </p:nvSpPr>
          <p:spPr>
            <a:xfrm>
              <a:off x="359805" y="1577830"/>
              <a:ext cx="4668370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8175" spcFirstLastPara="1" rIns="1781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rbe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EDA</a:t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0" y="2516693"/>
              <a:ext cx="6734978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9525">
              <a:solidFill>
                <a:srgbClr val="8AB43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36748" y="2280532"/>
              <a:ext cx="4714484" cy="4723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3B94D"/>
                </a:gs>
                <a:gs pos="100000">
                  <a:srgbClr val="7A9E2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359805" y="2303589"/>
              <a:ext cx="4668370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8175" spcFirstLastPara="1" rIns="1781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rbe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Data Visualization</a:t>
              </a:r>
              <a:endPara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0" y="3242453"/>
              <a:ext cx="6734978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9525">
              <a:solidFill>
                <a:srgbClr val="8AB43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36748" y="3006293"/>
              <a:ext cx="4714484" cy="4723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3B94D"/>
                </a:gs>
                <a:gs pos="100000">
                  <a:srgbClr val="7A9E2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 txBox="1"/>
            <p:nvPr/>
          </p:nvSpPr>
          <p:spPr>
            <a:xfrm>
              <a:off x="359805" y="3029350"/>
              <a:ext cx="4668370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8175" spcFirstLastPara="1" rIns="1781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rbe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Model Building </a:t>
              </a:r>
              <a:endPara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0" y="3968213"/>
              <a:ext cx="6734978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9525">
              <a:solidFill>
                <a:srgbClr val="8AB43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36748" y="3732053"/>
              <a:ext cx="4714484" cy="4723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3B94D"/>
                </a:gs>
                <a:gs pos="100000">
                  <a:srgbClr val="7A9E2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359805" y="3755110"/>
              <a:ext cx="4668370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8175" spcFirstLastPara="1" rIns="1781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rbe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Model Evaluation</a:t>
              </a:r>
              <a:endPara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0" y="4693973"/>
              <a:ext cx="6734978" cy="4032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rnd" cmpd="sng" w="9525">
              <a:solidFill>
                <a:srgbClr val="8AB431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12700" endA="0" endPos="32000" kx="0" rotWithShape="0" stA="26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6748" y="4457813"/>
              <a:ext cx="4714484" cy="47232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3B94D"/>
                </a:gs>
                <a:gs pos="100000">
                  <a:srgbClr val="7A9E2B"/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  <a:effectLst>
              <a:outerShdw blurRad="38100" rotWithShape="0" dir="5400000" dist="25400">
                <a:srgbClr val="000000">
                  <a:alpha val="6392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359805" y="4480870"/>
              <a:ext cx="4668370" cy="426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78175" spcFirstLastPara="1" rIns="1781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orbe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Model Deployment</a:t>
              </a:r>
              <a:endParaRPr b="1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79" name="Google Shape;1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221130"/>
            <a:ext cx="1613648" cy="61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"/>
          <p:cNvSpPr txBox="1"/>
          <p:nvPr>
            <p:ph type="title"/>
          </p:nvPr>
        </p:nvSpPr>
        <p:spPr>
          <a:xfrm>
            <a:off x="1141412" y="385436"/>
            <a:ext cx="9905998" cy="76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A4A5A"/>
              </a:buClr>
              <a:buSzPts val="4000"/>
              <a:buFont typeface="Corbel"/>
              <a:buNone/>
            </a:pPr>
            <a:r>
              <a:rPr b="1" lang="en-US">
                <a:solidFill>
                  <a:srgbClr val="1A4A5A"/>
                </a:solidFill>
              </a:rPr>
              <a:t>Product Details : </a:t>
            </a:r>
            <a:endParaRPr b="1">
              <a:solidFill>
                <a:srgbClr val="1A4A5A"/>
              </a:solidFill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5764309" y="2750025"/>
            <a:ext cx="6060139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Samsung 6.5 kg Fully-Automatic Top Loading Washing Machine (WA65A4002VS/TL, Imperial Silver, Diamond Drum)</a:t>
            </a:r>
            <a:endParaRPr/>
          </a:p>
        </p:txBody>
      </p:sp>
      <p:pic>
        <p:nvPicPr>
          <p:cNvPr id="186" name="Google Shape;1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221130"/>
            <a:ext cx="1613648" cy="618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369" y="1887728"/>
            <a:ext cx="3899606" cy="3899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00440dc7c_1_7"/>
          <p:cNvSpPr txBox="1"/>
          <p:nvPr>
            <p:ph type="title"/>
          </p:nvPr>
        </p:nvSpPr>
        <p:spPr>
          <a:xfrm>
            <a:off x="1484300" y="308050"/>
            <a:ext cx="10018800" cy="81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>
                <a:solidFill>
                  <a:srgbClr val="002060"/>
                </a:solidFill>
              </a:rPr>
              <a:t>Data Collection </a:t>
            </a:r>
            <a:endParaRPr b="1" i="1" sz="4100">
              <a:solidFill>
                <a:srgbClr val="002060"/>
              </a:solidFill>
            </a:endParaRPr>
          </a:p>
        </p:txBody>
      </p:sp>
      <p:sp>
        <p:nvSpPr>
          <p:cNvPr id="193" name="Google Shape;193;g1300440dc7c_1_7"/>
          <p:cNvSpPr txBox="1"/>
          <p:nvPr>
            <p:ph idx="1" type="body"/>
          </p:nvPr>
        </p:nvSpPr>
        <p:spPr>
          <a:xfrm>
            <a:off x="1484300" y="1191425"/>
            <a:ext cx="4895100" cy="459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7035" lvl="0" marL="457200" rtl="0" algn="l">
              <a:spcBef>
                <a:spcPts val="360"/>
              </a:spcBef>
              <a:spcAft>
                <a:spcPts val="0"/>
              </a:spcAft>
              <a:buSzPts val="2810"/>
              <a:buChar char="➢"/>
            </a:pPr>
            <a:r>
              <a:rPr lang="en-US" sz="2000"/>
              <a:t>We have used Selenium and beautifulsoup  to extract reviews and ratings from the website.</a:t>
            </a:r>
            <a:endParaRPr sz="2000"/>
          </a:p>
          <a:p>
            <a:pPr indent="-400685" lvl="0" marL="457200" rtl="0" algn="l">
              <a:spcBef>
                <a:spcPts val="0"/>
              </a:spcBef>
              <a:spcAft>
                <a:spcPts val="0"/>
              </a:spcAft>
              <a:buSzPts val="2710"/>
              <a:buChar char="➢"/>
            </a:pPr>
            <a:r>
              <a:rPr lang="en-US" sz="1900"/>
              <a:t>Shape of the data : ( 990 , 2 )</a:t>
            </a:r>
            <a:endParaRPr sz="19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300440dc7c_1_7"/>
          <p:cNvSpPr txBox="1"/>
          <p:nvPr>
            <p:ph idx="2" type="body"/>
          </p:nvPr>
        </p:nvSpPr>
        <p:spPr>
          <a:xfrm>
            <a:off x="6607975" y="1191300"/>
            <a:ext cx="4895100" cy="4599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300440dc7c_1_7"/>
          <p:cNvSpPr txBox="1"/>
          <p:nvPr/>
        </p:nvSpPr>
        <p:spPr>
          <a:xfrm>
            <a:off x="-2048675" y="72650"/>
            <a:ext cx="8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6" name="Google Shape;196;g1300440dc7c_1_7"/>
          <p:cNvSpPr txBox="1"/>
          <p:nvPr/>
        </p:nvSpPr>
        <p:spPr>
          <a:xfrm>
            <a:off x="-1743550" y="4111900"/>
            <a:ext cx="83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7" name="Google Shape;197;g1300440dc7c_1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300440dc7c_1_7"/>
          <p:cNvPicPr preferRelativeResize="0"/>
          <p:nvPr/>
        </p:nvPicPr>
        <p:blipFill rotWithShape="1">
          <a:blip r:embed="rId4">
            <a:alphaModFix/>
          </a:blip>
          <a:srcRect b="40041" l="19783" r="55190" t="42585"/>
          <a:stretch/>
        </p:blipFill>
        <p:spPr>
          <a:xfrm>
            <a:off x="6379400" y="1191425"/>
            <a:ext cx="5123674" cy="18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300440dc7c_1_7"/>
          <p:cNvPicPr preferRelativeResize="0"/>
          <p:nvPr/>
        </p:nvPicPr>
        <p:blipFill rotWithShape="1">
          <a:blip r:embed="rId5">
            <a:alphaModFix/>
          </a:blip>
          <a:srcRect b="19915" l="19780" r="21346" t="41524"/>
          <a:stretch/>
        </p:blipFill>
        <p:spPr>
          <a:xfrm>
            <a:off x="2339250" y="3429000"/>
            <a:ext cx="8281925" cy="27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1141412" y="457153"/>
            <a:ext cx="99060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alibri"/>
              <a:buNone/>
            </a:pPr>
            <a:r>
              <a:rPr b="1" i="1" lang="en-US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i="1"/>
          </a:p>
        </p:txBody>
      </p:sp>
      <p:sp>
        <p:nvSpPr>
          <p:cNvPr id="205" name="Google Shape;205;p5"/>
          <p:cNvSpPr txBox="1"/>
          <p:nvPr>
            <p:ph idx="1" type="body"/>
          </p:nvPr>
        </p:nvSpPr>
        <p:spPr>
          <a:xfrm>
            <a:off x="1801175" y="1183350"/>
            <a:ext cx="9906000" cy="57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sz="2800"/>
              <a:t>Converting</a:t>
            </a:r>
            <a:r>
              <a:rPr lang="en-US" sz="2800"/>
              <a:t> all text to </a:t>
            </a:r>
            <a:r>
              <a:rPr lang="en-US" sz="2800"/>
              <a:t>lowercase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sz="2800"/>
              <a:t>Removing Punctuation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sz="2800"/>
              <a:t>Removing URLs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sz="2800"/>
              <a:t>Removing Usernames from data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sz="2800"/>
              <a:t>Removing other characters except for alphabets and space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sz="2800"/>
              <a:t>Removing Spaces from Start and end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sz="2800"/>
              <a:t>Word Tokenization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sz="2800"/>
              <a:t>Removal of Stop Words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➢"/>
            </a:pPr>
            <a:r>
              <a:rPr lang="en-US" sz="2800"/>
              <a:t>Lemmatization</a:t>
            </a:r>
            <a:endParaRPr sz="28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800" y="221130"/>
            <a:ext cx="1613648" cy="618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9450" y="1448117"/>
            <a:ext cx="2862349" cy="190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/>
          <p:nvPr>
            <p:ph type="title"/>
          </p:nvPr>
        </p:nvSpPr>
        <p:spPr>
          <a:xfrm>
            <a:off x="1433883" y="-228599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Arial"/>
              <a:buNone/>
            </a:pPr>
            <a:r>
              <a:rPr b="1" i="0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Exploratory Data </a:t>
            </a: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nalysis</a:t>
            </a:r>
            <a:endParaRPr b="1">
              <a:solidFill>
                <a:srgbClr val="002060"/>
              </a:solidFill>
            </a:endParaRPr>
          </a:p>
        </p:txBody>
      </p:sp>
      <p:sp>
        <p:nvSpPr>
          <p:cNvPr id="213" name="Google Shape;213;p6"/>
          <p:cNvSpPr txBox="1"/>
          <p:nvPr>
            <p:ph idx="1" type="body"/>
          </p:nvPr>
        </p:nvSpPr>
        <p:spPr>
          <a:xfrm>
            <a:off x="1723250" y="951195"/>
            <a:ext cx="10018713" cy="4136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b="1" lang="en-US" sz="2000">
                <a:solidFill>
                  <a:srgbClr val="002060"/>
                </a:solidFill>
              </a:rPr>
              <a:t>Number of Words: </a:t>
            </a:r>
            <a:r>
              <a:rPr lang="en-US" sz="2000"/>
              <a:t>how many words there are in the review.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b="1" lang="en-US" sz="2000">
                <a:solidFill>
                  <a:srgbClr val="002060"/>
                </a:solidFill>
              </a:rPr>
              <a:t>Average Word Length:</a:t>
            </a:r>
            <a:r>
              <a:rPr lang="en-US" sz="2000">
                <a:solidFill>
                  <a:srgbClr val="002060"/>
                </a:solidFill>
              </a:rPr>
              <a:t> </a:t>
            </a:r>
            <a:r>
              <a:rPr lang="en-US" sz="2000"/>
              <a:t>average number of letters in the words in a review.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b="1" lang="en-US" sz="2000">
                <a:solidFill>
                  <a:srgbClr val="002060"/>
                </a:solidFill>
              </a:rPr>
              <a:t>Number of characters: </a:t>
            </a:r>
            <a:r>
              <a:rPr lang="en-US" sz="2000"/>
              <a:t>how many letters are contained in the review.</a:t>
            </a:r>
            <a:endParaRPr/>
          </a:p>
          <a:p>
            <a:pPr indent="-101600" lvl="0" marL="285750" rtl="0" algn="l">
              <a:spcBef>
                <a:spcPts val="10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000"/>
          </a:p>
          <a:p>
            <a:pPr indent="-64770" lvl="0" marL="28575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</p:txBody>
      </p:sp>
      <p:pic>
        <p:nvPicPr>
          <p:cNvPr id="214" name="Google Shape;214;p6"/>
          <p:cNvPicPr preferRelativeResize="0"/>
          <p:nvPr/>
        </p:nvPicPr>
        <p:blipFill rotWithShape="1">
          <a:blip r:embed="rId3">
            <a:alphaModFix/>
          </a:blip>
          <a:srcRect b="0" l="7256" r="6662" t="0"/>
          <a:stretch/>
        </p:blipFill>
        <p:spPr>
          <a:xfrm>
            <a:off x="7192175" y="3109350"/>
            <a:ext cx="3966600" cy="30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4">
            <a:alphaModFix/>
          </a:blip>
          <a:srcRect b="16313" l="19459" r="54356" t="38560"/>
          <a:stretch/>
        </p:blipFill>
        <p:spPr>
          <a:xfrm>
            <a:off x="2426450" y="3109350"/>
            <a:ext cx="3821299" cy="30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00440dc7c_1_16"/>
          <p:cNvSpPr txBox="1"/>
          <p:nvPr>
            <p:ph type="title"/>
          </p:nvPr>
        </p:nvSpPr>
        <p:spPr>
          <a:xfrm>
            <a:off x="1571475" y="438800"/>
            <a:ext cx="10018800" cy="665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002060"/>
                </a:solidFill>
              </a:rPr>
              <a:t>Word Clouds :</a:t>
            </a:r>
            <a:endParaRPr b="1" i="1">
              <a:solidFill>
                <a:srgbClr val="002060"/>
              </a:solidFill>
            </a:endParaRPr>
          </a:p>
        </p:txBody>
      </p:sp>
      <p:sp>
        <p:nvSpPr>
          <p:cNvPr id="222" name="Google Shape;222;g1300440dc7c_1_16"/>
          <p:cNvSpPr txBox="1"/>
          <p:nvPr>
            <p:ph idx="1" type="body"/>
          </p:nvPr>
        </p:nvSpPr>
        <p:spPr>
          <a:xfrm>
            <a:off x="1484300" y="1249550"/>
            <a:ext cx="10018800" cy="454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g1300440dc7c_1_16"/>
          <p:cNvPicPr preferRelativeResize="0"/>
          <p:nvPr/>
        </p:nvPicPr>
        <p:blipFill rotWithShape="1">
          <a:blip r:embed="rId3">
            <a:alphaModFix/>
          </a:blip>
          <a:srcRect b="10078" l="20617" r="16099" t="33776"/>
          <a:stretch/>
        </p:blipFill>
        <p:spPr>
          <a:xfrm>
            <a:off x="2164925" y="2266650"/>
            <a:ext cx="7715251" cy="38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300440dc7c_1_16"/>
          <p:cNvSpPr txBox="1"/>
          <p:nvPr/>
        </p:nvSpPr>
        <p:spPr>
          <a:xfrm>
            <a:off x="3713100" y="1554675"/>
            <a:ext cx="476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orbel"/>
                <a:ea typeface="Corbel"/>
                <a:cs typeface="Corbel"/>
                <a:sym typeface="Corbel"/>
              </a:rPr>
              <a:t>Top 100 Most Repeated Words </a:t>
            </a:r>
            <a:endParaRPr sz="29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25" name="Google Shape;225;g1300440dc7c_1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1300440dc7c_1_37"/>
          <p:cNvPicPr preferRelativeResize="0"/>
          <p:nvPr/>
        </p:nvPicPr>
        <p:blipFill rotWithShape="1">
          <a:blip r:embed="rId3">
            <a:alphaModFix/>
          </a:blip>
          <a:srcRect b="12531" l="20699" r="16132" t="31373"/>
          <a:stretch/>
        </p:blipFill>
        <p:spPr>
          <a:xfrm>
            <a:off x="2695100" y="1758075"/>
            <a:ext cx="7359427" cy="36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300440dc7c_1_37"/>
          <p:cNvSpPr txBox="1"/>
          <p:nvPr/>
        </p:nvSpPr>
        <p:spPr>
          <a:xfrm>
            <a:off x="4686600" y="915375"/>
            <a:ext cx="281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Positive Word Cloud 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2" name="Google Shape;232;g1300440dc7c_1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0800" y="221130"/>
            <a:ext cx="1613648" cy="61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2022-04-22T05:54:58Z</dcterms:created>
  <dc:creator>Savithri mani</dc:creator>
</cp:coreProperties>
</file>